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54" r:id="rId3"/>
    <p:sldId id="355" r:id="rId4"/>
    <p:sldId id="342" r:id="rId5"/>
    <p:sldId id="339" r:id="rId6"/>
    <p:sldId id="340" r:id="rId7"/>
    <p:sldId id="343" r:id="rId8"/>
    <p:sldId id="344" r:id="rId9"/>
    <p:sldId id="341" r:id="rId10"/>
    <p:sldId id="345" r:id="rId11"/>
    <p:sldId id="346" r:id="rId12"/>
    <p:sldId id="347" r:id="rId13"/>
    <p:sldId id="348" r:id="rId14"/>
    <p:sldId id="351" r:id="rId15"/>
    <p:sldId id="35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39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xmlns="" val="5883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73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8994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7378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5016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2386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3411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1691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0991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9061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04989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607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3534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000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7389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800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485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076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7B4ED7-43ED-4111-BA1D-BF272CAD8446}" type="datetimeFigureOut">
              <a:rPr lang="ru-RU" smtClean="0"/>
              <a:pPr/>
              <a:t>16.05.2022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E74FB7-F94D-4EAC-AB82-4E3CF69FFD9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9602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757353"/>
          </a:xfrm>
        </p:spPr>
        <p:txBody>
          <a:bodyPr>
            <a:normAutofit fontScale="90000"/>
          </a:bodyPr>
          <a:lstStyle/>
          <a:p>
            <a:pPr marL="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002060"/>
                </a:solidFill>
                <a:latin typeface="Calibri" pitchFamily="34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82133" y="2000240"/>
            <a:ext cx="7704667" cy="4286280"/>
          </a:xfrm>
        </p:spPr>
        <p:txBody>
          <a:bodyPr>
            <a:normAutofit fontScale="25000" lnSpcReduction="20000"/>
          </a:bodyPr>
          <a:lstStyle/>
          <a:p>
            <a:pPr algn="ctr">
              <a:spcAft>
                <a:spcPts val="0"/>
              </a:spcAft>
              <a:buNone/>
              <a:defRPr/>
            </a:pPr>
            <a:endParaRPr lang="ru-RU" sz="3600" b="1" dirty="0" smtClean="0">
              <a:solidFill>
                <a:srgbClr val="002060"/>
              </a:solidFill>
              <a:latin typeface="Calibri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buNone/>
              <a:defRPr/>
            </a:pPr>
            <a:endParaRPr lang="ru-RU" sz="7000" b="1" dirty="0" smtClean="0">
              <a:solidFill>
                <a:srgbClr val="002060"/>
              </a:solidFill>
              <a:latin typeface="Calibri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buNone/>
              <a:defRPr/>
            </a:pPr>
            <a:r>
              <a:rPr lang="ru-RU" sz="1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anose="02020603050405020304" pitchFamily="18" charset="0"/>
              </a:rPr>
              <a:t>Опыт работы БОУ г. Омска «Гимназия № 76» </a:t>
            </a:r>
          </a:p>
          <a:p>
            <a:pPr algn="ctr">
              <a:spcAft>
                <a:spcPts val="0"/>
              </a:spcAft>
              <a:buNone/>
              <a:defRPr/>
            </a:pPr>
            <a:r>
              <a:rPr lang="ru-RU" sz="1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anose="02020603050405020304" pitchFamily="18" charset="0"/>
              </a:rPr>
              <a:t>по внедрению в практику педагогов </a:t>
            </a:r>
          </a:p>
          <a:p>
            <a:pPr algn="ctr">
              <a:spcAft>
                <a:spcPts val="0"/>
              </a:spcAft>
              <a:buNone/>
              <a:defRPr/>
            </a:pPr>
            <a:r>
              <a:rPr lang="ru-RU" sz="1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anose="02020603050405020304" pitchFamily="18" charset="0"/>
              </a:rPr>
              <a:t>новых методических приёмов </a:t>
            </a:r>
          </a:p>
          <a:p>
            <a:pPr algn="ctr">
              <a:spcAft>
                <a:spcPts val="0"/>
              </a:spcAft>
              <a:buNone/>
              <a:defRPr/>
            </a:pPr>
            <a:r>
              <a:rPr lang="ru-RU" sz="1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anose="02020603050405020304" pitchFamily="18" charset="0"/>
              </a:rPr>
              <a:t>по формированию функциональной грамотности</a:t>
            </a:r>
          </a:p>
          <a:p>
            <a:pPr algn="ctr">
              <a:buNone/>
            </a:pPr>
            <a:r>
              <a:rPr lang="ru-RU" sz="11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</a:p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>
              <a:buNone/>
            </a:pPr>
            <a:endPara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>
              <a:buNone/>
            </a:pPr>
            <a:endParaRPr lang="ru-RU" sz="45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algn="r"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Calibri" pitchFamily="34" charset="0"/>
              </a:rPr>
              <a:t>Ступина Наталия Владимировна, </a:t>
            </a:r>
          </a:p>
          <a:p>
            <a:pPr algn="r"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Calibri" pitchFamily="34" charset="0"/>
              </a:rPr>
              <a:t>заместитель директора </a:t>
            </a:r>
          </a:p>
          <a:p>
            <a:pPr algn="r"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Calibri" pitchFamily="34" charset="0"/>
              </a:rPr>
              <a:t>БОУ г. Омска «Гимназия № 76»</a:t>
            </a:r>
          </a:p>
          <a:p>
            <a:pPr algn="ctr">
              <a:buNone/>
            </a:pP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715CAFA-47CC-468C-8AFC-2ED4BC560F2A}"/>
              </a:ext>
            </a:extLst>
          </p:cNvPr>
          <p:cNvSpPr/>
          <p:nvPr/>
        </p:nvSpPr>
        <p:spPr>
          <a:xfrm>
            <a:off x="1357290" y="357166"/>
            <a:ext cx="60452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Межрегиональная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научно-практическая конференция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«Тенденции развития образования </a:t>
            </a:r>
            <a:r>
              <a:rPr lang="en-US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XXI</a:t>
            </a: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века: формирование навыков будущего»</a:t>
            </a:r>
            <a:r>
              <a:rPr lang="ru-RU" sz="2000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lang="ru-RU" sz="2000" dirty="0" smtClean="0">
              <a:solidFill>
                <a:srgbClr val="C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7" name="Рисунок 6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42852"/>
            <a:ext cx="185738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06036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29552" cy="8572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libri" pitchFamily="34" charset="0"/>
                <a:cs typeface="Times New Roman" panose="02020603050405020304" pitchFamily="18" charset="0"/>
              </a:rPr>
              <a:t>Поэтапное формирование у обучающихся действия оценивать решение задания по критериям</a:t>
            </a:r>
            <a:endParaRPr lang="ru-RU" sz="2400" dirty="0">
              <a:latin typeface="Calibri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7224" y="928670"/>
          <a:ext cx="8072494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2470351"/>
                <a:gridCol w="3387565"/>
              </a:tblGrid>
              <a:tr h="11389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Теория поэтапного формирования умственных действий</a:t>
                      </a: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(Гальперин П.Я., Талызина Н.Ф.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Calibri" pitchFamily="34" charset="0"/>
                        </a:rPr>
                        <a:t>Цель этапа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Педагогический приём реализации поэтапного освоения учебного действия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«Я – Мы - Ты»</a:t>
                      </a:r>
                    </a:p>
                  </a:txBody>
                  <a:tcPr/>
                </a:tc>
              </a:tr>
              <a:tr h="150983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Calibri" pitchFamily="34" charset="0"/>
                          <a:ea typeface="Times New Roman"/>
                        </a:rPr>
                        <a:t>3. Формирование действия в его начальной, материальной или материализованной форме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800" spc="5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Становление умения выполнять действие</a:t>
                      </a:r>
                      <a:r>
                        <a:rPr lang="ru-RU" sz="1800" spc="45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 изученным способом </a:t>
                      </a:r>
                      <a:r>
                        <a:rPr lang="ru-RU" sz="1800" spc="4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в знакомых условиях. </a:t>
                      </a:r>
                      <a:endParaRPr lang="ru-RU" sz="1800" dirty="0" smtClean="0">
                        <a:effectLst/>
                        <a:latin typeface="Calibri" pitchFamily="34" charset="0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800" spc="40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Овладение способом действия происходит </a:t>
                      </a:r>
                      <a:r>
                        <a:rPr lang="ru-RU" sz="1800" spc="35" dirty="0" smtClean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Times New Roman"/>
                        </a:rPr>
                        <a:t>в форме «громкой» речи (вслух) и «внутренней» речи («про себя»), с использованием ООД и с пошаговым контролем и самоконтролем. </a:t>
                      </a:r>
                      <a:endParaRPr lang="ru-RU" sz="1800" dirty="0" smtClean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«Мы» - Ты делаешь, я помогаю.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 pitchFamily="34" charset="0"/>
                          <a:ea typeface="Times New Roman"/>
                        </a:rPr>
                        <a:t>Учитель организует выполнение действия.</a:t>
                      </a:r>
                    </a:p>
                    <a:p>
                      <a:r>
                        <a:rPr lang="ru-RU" sz="1800" b="1" dirty="0" smtClean="0">
                          <a:latin typeface="Calibri" pitchFamily="34" charset="0"/>
                          <a:cs typeface="Times New Roman" panose="02020603050405020304" pitchFamily="18" charset="0"/>
                        </a:rPr>
                        <a:t>Оценка решения задания по  критериям в паре (с эталоном, без эталона)</a:t>
                      </a:r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03304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Calibri" pitchFamily="34" charset="0"/>
                          <a:ea typeface="Times New Roman"/>
                        </a:rPr>
                        <a:t>4. Формирование действия в громкой социализированной речи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330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Calibri" pitchFamily="34" charset="0"/>
                        </a:rPr>
                        <a:t>5. </a:t>
                      </a:r>
                      <a:r>
                        <a:rPr lang="ru-RU" sz="1800" dirty="0" smtClean="0">
                          <a:effectLst/>
                          <a:latin typeface="Calibri" pitchFamily="34" charset="0"/>
                          <a:ea typeface="Times New Roman"/>
                        </a:rPr>
                        <a:t>Формирование действия во внутренней речи «Про себя»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</a:t>
                      </a:r>
                      <a:r>
                        <a:rPr lang="ru-RU" sz="18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«</a:t>
                      </a:r>
                      <a:r>
                        <a:rPr lang="ru-RU" sz="18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Ты» – Ты делаешь.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 pitchFamily="34" charset="0"/>
                          <a:cs typeface="Times New Roman" panose="02020603050405020304" pitchFamily="18" charset="0"/>
                        </a:rPr>
                        <a:t>Самостоятельное оценивание обучающимися решения задания по критериям</a:t>
                      </a:r>
                      <a:r>
                        <a:rPr lang="ru-RU" sz="1800" dirty="0" smtClean="0">
                          <a:latin typeface="Calibri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5929354" cy="142876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libri" pitchFamily="34" charset="0"/>
                <a:cs typeface="Times New Roman" panose="02020603050405020304" pitchFamily="18" charset="0"/>
              </a:rPr>
              <a:t>Поэтапное формирование у обучающихся действия оценивать решение задания по критериям</a:t>
            </a:r>
            <a:endParaRPr lang="ru-RU" sz="2400" dirty="0">
              <a:latin typeface="Calibri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7224" y="2214553"/>
          <a:ext cx="8001056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980"/>
                <a:gridCol w="2448489"/>
                <a:gridCol w="3357587"/>
              </a:tblGrid>
              <a:tr h="10872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Теория поэтапного формирования умственных действий</a:t>
                      </a: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(Гальперин П.Я., Талызина Н.Ф.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Calibri" pitchFamily="34" charset="0"/>
                        </a:rPr>
                        <a:t>Цель этапа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Педагогический приём реализации поэтапного освоения учебного действия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«Я – Мы - Ты»</a:t>
                      </a:r>
                    </a:p>
                  </a:txBody>
                  <a:tcPr/>
                </a:tc>
              </a:tr>
              <a:tr h="16940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6. Формирование действия </a:t>
                      </a:r>
                      <a:r>
                        <a:rPr lang="ru-RU" sz="1600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«</a:t>
                      </a: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в уме». Превращение действия во внутренний процесс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применение способа действия при оценивании решения</a:t>
                      </a:r>
                      <a:r>
                        <a:rPr lang="ru-RU" sz="1600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задания по заданным критериям и переход на следующий этап - 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 pitchFamily="34" charset="0"/>
                          <a:cs typeface="Times New Roman" panose="02020603050405020304" pitchFamily="18" charset="0"/>
                        </a:rPr>
                        <a:t>разработка критериев оценки задания</a:t>
                      </a:r>
                      <a:endParaRPr lang="ru-RU" sz="1600" dirty="0" smtClean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Ты</a:t>
                      </a: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– Ты делаешь….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         И опять делаешь …..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         И опять ……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         И опять ……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Ученики уверенно самостоятельно выполняют действие. Действие присвоено. </a:t>
                      </a:r>
                      <a:endParaRPr lang="ru-RU" sz="1600" b="0" dirty="0" smtClean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6572296" cy="1357322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Алгоритм деятельности педагогической команды по формированию естественнонаучной грамотности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785926"/>
            <a:ext cx="8215369" cy="4214842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2000" b="1" dirty="0" smtClean="0">
                <a:latin typeface="Calibri" pitchFamily="34" charset="0"/>
              </a:rPr>
              <a:t>Проанализировали результаты комплексной работы по видам ФГ. 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Calibri" pitchFamily="34" charset="0"/>
              </a:rPr>
              <a:t>Определили какая компетенция ЕНГ плохо сформирована (научное объяснение явлений)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Calibri" pitchFamily="34" charset="0"/>
              </a:rPr>
              <a:t>Определили,  какие умения входят в компетенцию: научное объяснение явлений.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Calibri" pitchFamily="34" charset="0"/>
              </a:rPr>
              <a:t>Определили три этапа формирования  действия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Calibri" pitchFamily="34" charset="0"/>
              </a:rPr>
              <a:t>Определили группу учителей, которая начнет работу</a:t>
            </a:r>
          </a:p>
          <a:p>
            <a:pPr marL="457200" indent="-457200">
              <a:buAutoNum type="arabicPeriod"/>
            </a:pPr>
            <a:r>
              <a:rPr lang="ru-RU" sz="2000" b="1" dirty="0" smtClean="0">
                <a:latin typeface="Calibri" pitchFamily="34" charset="0"/>
              </a:rPr>
              <a:t>Разработали единые действия педагогов по формированию умения</a:t>
            </a:r>
          </a:p>
          <a:p>
            <a:pPr marL="457200" indent="-457200">
              <a:buFont typeface="Arial"/>
              <a:buAutoNum type="arabicPeriod"/>
            </a:pPr>
            <a:r>
              <a:rPr lang="ru-RU" sz="2000" b="1" dirty="0" smtClean="0">
                <a:latin typeface="Calibri" pitchFamily="34" charset="0"/>
              </a:rPr>
              <a:t>Определит сроки работы над формированием умения</a:t>
            </a:r>
          </a:p>
          <a:p>
            <a:pPr marL="457200" indent="-457200">
              <a:buFont typeface="Arial"/>
              <a:buAutoNum type="arabicPeriod"/>
            </a:pPr>
            <a:r>
              <a:rPr lang="ru-RU" sz="2000" b="1" dirty="0" smtClean="0">
                <a:latin typeface="Calibri" pitchFamily="34" charset="0"/>
              </a:rPr>
              <a:t>Выявить эффективные педагогические практики и распространить в коллективе</a:t>
            </a:r>
            <a:endParaRPr lang="ru-RU" sz="2000" b="1" dirty="0">
              <a:latin typeface="Calibri" pitchFamily="34" charset="0"/>
            </a:endParaRPr>
          </a:p>
        </p:txBody>
      </p:sp>
      <p:pic>
        <p:nvPicPr>
          <p:cNvPr id="4" name="Рисунок 3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357166"/>
            <a:ext cx="6018759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anose="02020603050405020304" pitchFamily="18" charset="0"/>
              </a:rPr>
              <a:t>Этапы формирования у обучающихся ЕНГ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5" y="1785926"/>
            <a:ext cx="7829576" cy="4786346"/>
          </a:xfrm>
        </p:spPr>
        <p:txBody>
          <a:bodyPr>
            <a:normAutofit fontScale="85000" lnSpcReduction="20000"/>
          </a:bodyPr>
          <a:lstStyle/>
          <a:p>
            <a:pPr lvl="0" algn="ctr">
              <a:buNone/>
            </a:pPr>
            <a:r>
              <a:rPr lang="ru-RU" sz="1900" b="1" dirty="0" smtClean="0">
                <a:solidFill>
                  <a:prstClr val="black"/>
                </a:solidFill>
                <a:latin typeface="Calibri" pitchFamily="34" charset="0"/>
                <a:ea typeface="Times New Roman"/>
              </a:rPr>
              <a:t>ПОДГОТОВИТЕЛЬНЫЙ И ОЗНАКОМИТЕЛЬНЫЙ ЭТАПЫ </a:t>
            </a:r>
          </a:p>
          <a:p>
            <a:pPr lvl="0" algn="ctr">
              <a:buNone/>
            </a:pPr>
            <a:r>
              <a:rPr lang="ru-RU" sz="1600" b="1" dirty="0" smtClean="0">
                <a:solidFill>
                  <a:prstClr val="black"/>
                </a:solidFill>
                <a:latin typeface="Calibri" pitchFamily="34" charset="0"/>
                <a:ea typeface="Times New Roman"/>
              </a:rPr>
              <a:t>ФОРМИРОВАНИЯ ДЕЙСТВИЯ «НАУЧНО ОБЪЯСНЯТЬ ЯВЛЕНИЯ» </a:t>
            </a:r>
          </a:p>
          <a:p>
            <a:pPr algn="just">
              <a:buNone/>
              <a:defRPr/>
            </a:pPr>
            <a:r>
              <a:rPr lang="ru-RU" b="1" dirty="0" smtClean="0">
                <a:latin typeface="Calibri" pitchFamily="34" charset="0"/>
                <a:cs typeface="Times New Roman" pitchFamily="18" charset="0"/>
              </a:rPr>
              <a:t>1. Воспроизводить ориентировочную основу деятельности   «Научное объяснение явлений». </a:t>
            </a:r>
          </a:p>
          <a:p>
            <a:pPr algn="just">
              <a:buNone/>
              <a:defRPr/>
            </a:pPr>
            <a:r>
              <a:rPr lang="ru-RU" b="1" dirty="0" smtClean="0">
                <a:latin typeface="Calibri" pitchFamily="34" charset="0"/>
                <a:cs typeface="Times New Roman" pitchFamily="18" charset="0"/>
              </a:rPr>
              <a:t>2. Выполнять совместно с учителем, по ориентировочной основе действия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:  </a:t>
            </a:r>
          </a:p>
          <a:p>
            <a:pPr algn="just">
              <a:buNone/>
              <a:defRPr/>
            </a:pPr>
            <a:r>
              <a:rPr lang="ru-RU" dirty="0" smtClean="0">
                <a:latin typeface="Calibri" pitchFamily="34" charset="0"/>
                <a:cs typeface="Times New Roman" pitchFamily="18" charset="0"/>
              </a:rPr>
              <a:t>- определять/указывать тип научного знания (физические системы, живые системы, науки о Земле и Вселенной), с точки зрения которого можно объяснить описываемое явление.</a:t>
            </a:r>
          </a:p>
          <a:p>
            <a:pPr algn="just">
              <a:buNone/>
              <a:defRPr/>
            </a:pPr>
            <a:r>
              <a:rPr lang="ru-RU" dirty="0" smtClean="0">
                <a:latin typeface="Calibri" pitchFamily="34" charset="0"/>
                <a:cs typeface="Times New Roman" pitchFamily="18" charset="0"/>
              </a:rPr>
              <a:t> - воспроизводить систему содержательных научных знаний; </a:t>
            </a:r>
          </a:p>
          <a:p>
            <a:pPr algn="just">
              <a:buNone/>
              <a:defRPr/>
            </a:pPr>
            <a:r>
              <a:rPr lang="ru-RU" dirty="0" smtClean="0">
                <a:latin typeface="Calibri" pitchFamily="34" charset="0"/>
                <a:cs typeface="Times New Roman" pitchFamily="18" charset="0"/>
              </a:rPr>
              <a:t>- воспроизводить  общий способ (алгоритм) объяснения явления с точки зрения воспроизведённой системы знаний.</a:t>
            </a:r>
          </a:p>
          <a:p>
            <a:pPr algn="just">
              <a:buNone/>
              <a:defRPr/>
            </a:pPr>
            <a:r>
              <a:rPr lang="ru-RU" dirty="0" smtClean="0">
                <a:latin typeface="Calibri" pitchFamily="34" charset="0"/>
                <a:cs typeface="Times New Roman" pitchFamily="18" charset="0"/>
              </a:rPr>
              <a:t>- формулировать объяснение явления с использованием научных понятий, фактов, законов, теорий. </a:t>
            </a:r>
          </a:p>
          <a:p>
            <a:pPr lvl="0">
              <a:buNone/>
            </a:pP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357166"/>
            <a:ext cx="6018759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anose="02020603050405020304" pitchFamily="18" charset="0"/>
              </a:rPr>
              <a:t>Этапы формирования у обучающихся ЕНГ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571612"/>
            <a:ext cx="8001055" cy="571504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ru-RU" sz="1600" b="1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endParaRPr lang="ru-RU" sz="1600" b="1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endParaRPr lang="ru-RU" sz="1400" b="1" dirty="0" smtClean="0">
              <a:latin typeface="Times New Roman"/>
              <a:ea typeface="Times New Roman"/>
            </a:endParaRPr>
          </a:p>
          <a:p>
            <a:pPr algn="ctr">
              <a:buNone/>
            </a:pPr>
            <a:r>
              <a:rPr lang="ru-RU" sz="2100" b="1" dirty="0" smtClean="0">
                <a:latin typeface="Calibri" pitchFamily="34" charset="0"/>
                <a:ea typeface="Times New Roman"/>
              </a:rPr>
              <a:t>ФОРМИРУЮЩИЙ ЭТАП </a:t>
            </a:r>
          </a:p>
          <a:p>
            <a:pPr algn="ctr">
              <a:buNone/>
            </a:pPr>
            <a:r>
              <a:rPr lang="ru-RU" sz="2100" b="1" dirty="0" smtClean="0">
                <a:latin typeface="Calibri" pitchFamily="34" charset="0"/>
                <a:ea typeface="Times New Roman"/>
              </a:rPr>
              <a:t>ФОРМИРОВАНИЯ ДЕЙСТВИЯ «НАУЧНО ОБЪЯСНЯТЬ ЯВЛЕНИЯ»  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Times New Roman" pitchFamily="18" charset="0"/>
              </a:rPr>
              <a:t>Выполнять действие «Научное объяснение явлений» по его  ориентировочной основе с проговариванием в громкой речи.</a:t>
            </a: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latin typeface="Calibri" pitchFamily="34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Times New Roman" pitchFamily="18" charset="0"/>
              </a:rPr>
              <a:t> Выполнять действие «Научное объяснение явлений» по его ориентировочной основе  с проговариванием про себя и пошаговым контролем.</a:t>
            </a: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latin typeface="Calibri" pitchFamily="34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Calibri" pitchFamily="34" charset="0"/>
                <a:cs typeface="Times New Roman" pitchFamily="18" charset="0"/>
              </a:rPr>
              <a:t>Выполнять действие «Научное объяснение явлений» по его ориентировочной основе с контролем по результату (само, взаимоконтролем, контролем со стороны учителя </a:t>
            </a:r>
            <a:r>
              <a:rPr lang="ru-RU" dirty="0" err="1" smtClean="0">
                <a:latin typeface="Calibri" pitchFamily="34" charset="0"/>
                <a:cs typeface="Times New Roman" pitchFamily="18" charset="0"/>
              </a:rPr>
              <a:t>учителя</a:t>
            </a:r>
            <a:r>
              <a:rPr lang="ru-RU" dirty="0" smtClean="0">
                <a:latin typeface="Calibri" pitchFamily="34" charset="0"/>
                <a:cs typeface="Times New Roman" pitchFamily="18" charset="0"/>
              </a:rPr>
              <a:t>). </a:t>
            </a:r>
          </a:p>
          <a:p>
            <a:pPr lvl="0" algn="ctr">
              <a:buNone/>
            </a:pPr>
            <a:endParaRPr lang="ru-RU" sz="1600" b="1" dirty="0" smtClean="0">
              <a:solidFill>
                <a:prstClr val="black"/>
              </a:solidFill>
              <a:latin typeface="Calibri" pitchFamily="34" charset="0"/>
              <a:ea typeface="Times New Roman"/>
            </a:endParaRPr>
          </a:p>
          <a:p>
            <a:pPr algn="just">
              <a:buNone/>
              <a:defRPr/>
            </a:pPr>
            <a:endParaRPr lang="ru-RU" dirty="0" smtClean="0">
              <a:latin typeface="Calibri" pitchFamily="34" charset="0"/>
              <a:cs typeface="Times New Roman" pitchFamily="18" charset="0"/>
            </a:endParaRPr>
          </a:p>
          <a:p>
            <a:pPr lvl="0">
              <a:buNone/>
            </a:pP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2133" y="357166"/>
            <a:ext cx="6018759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anose="02020603050405020304" pitchFamily="18" charset="0"/>
              </a:rPr>
              <a:t>Этапы формирования у обучающихся ЕНГ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5" y="1500174"/>
            <a:ext cx="7829576" cy="5143536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  <a:buNone/>
            </a:pPr>
            <a:r>
              <a:rPr lang="ru-RU" sz="1600" b="1" dirty="0" smtClean="0">
                <a:latin typeface="Calibri" pitchFamily="34" charset="0"/>
                <a:ea typeface="Times New Roman"/>
              </a:rPr>
              <a:t>СОВЕРШЕНСТВУЮЩИЙ</a:t>
            </a:r>
            <a:endParaRPr lang="ru-RU" sz="1600" dirty="0" smtClean="0">
              <a:latin typeface="Calibri" pitchFamily="34" charset="0"/>
              <a:ea typeface="Times New Roman"/>
            </a:endParaRPr>
          </a:p>
          <a:p>
            <a:pPr algn="ctr">
              <a:buNone/>
            </a:pPr>
            <a:r>
              <a:rPr lang="ru-RU" sz="1600" b="1" dirty="0" smtClean="0">
                <a:latin typeface="Calibri" pitchFamily="34" charset="0"/>
                <a:ea typeface="Times New Roman"/>
              </a:rPr>
              <a:t>И РЕФЛЕКСИВНО-ОЦЕНОЧНЫЙ ЭТАПЫ ФОРМИРОВАНИЯ ДЕЙСТВИЯ </a:t>
            </a:r>
          </a:p>
          <a:p>
            <a:pPr algn="ctr">
              <a:buNone/>
            </a:pPr>
            <a:r>
              <a:rPr lang="ru-RU" sz="1600" b="1" dirty="0" smtClean="0">
                <a:latin typeface="Calibri" pitchFamily="34" charset="0"/>
                <a:ea typeface="Times New Roman"/>
              </a:rPr>
              <a:t>«НАУЧНО ОБЪЯСНЯТЬ ЯВЛЕНИЯ»   </a:t>
            </a:r>
          </a:p>
          <a:p>
            <a:pPr algn="just">
              <a:spcAft>
                <a:spcPts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/>
              </a:rPr>
              <a:t>1. Выполнять действие «Научное объяснение явлений» в стандартной ситуации.</a:t>
            </a:r>
          </a:p>
          <a:p>
            <a:pPr algn="just">
              <a:spcAft>
                <a:spcPts val="0"/>
              </a:spcAft>
              <a:buNone/>
            </a:pPr>
            <a:r>
              <a:rPr lang="ru-RU" dirty="0" smtClean="0">
                <a:latin typeface="Calibri" pitchFamily="34" charset="0"/>
                <a:ea typeface="Times New Roman"/>
              </a:rPr>
              <a:t>2. Выполнять действие «Научное объяснение явлений» в измененной /неопределённой  ситуации. </a:t>
            </a:r>
          </a:p>
          <a:p>
            <a:pPr>
              <a:buNone/>
            </a:pPr>
            <a:endParaRPr lang="ru-RU" dirty="0" smtClean="0">
              <a:latin typeface="Calibri" pitchFamily="34" charset="0"/>
              <a:ea typeface="Times New Roman"/>
            </a:endParaRPr>
          </a:p>
          <a:p>
            <a:pPr lvl="0">
              <a:buNone/>
            </a:pPr>
            <a:endParaRPr lang="ru-R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4" name="Рисунок 3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457201"/>
            <a:ext cx="6357982" cy="1114411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Внутренняя система оценки качества образования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82663" y="1857374"/>
            <a:ext cx="3446461" cy="435770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None/>
            </a:pPr>
            <a:r>
              <a:rPr lang="ru-RU" b="1" dirty="0" smtClean="0">
                <a:latin typeface="Calibri" pitchFamily="34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Мониторинг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образовательных достижений по оценке уровня </a:t>
            </a:r>
            <a:r>
              <a:rPr lang="ru-RU" b="1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сформированности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 познавательных УУД </a:t>
            </a:r>
            <a:endParaRPr lang="ru-RU" b="1" dirty="0" smtClean="0">
              <a:solidFill>
                <a:schemeClr val="tx1"/>
              </a:solidFill>
              <a:latin typeface="Calibri" pitchFamily="34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комплексные работы в 4 – 9 класса)</a:t>
            </a:r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3504" y="1857375"/>
            <a:ext cx="3500462" cy="43624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/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Мониторинг образовательных достижений по оценке уровня </a:t>
            </a:r>
            <a:r>
              <a:rPr lang="ru-RU" sz="2400" b="1" dirty="0" err="1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 регулятивных УУД (</a:t>
            </a: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диагностические работы </a:t>
            </a: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  <a:cs typeface="Times New Roman" panose="02020603050405020304" pitchFamily="18" charset="0"/>
              </a:rPr>
              <a:t>«Работа с текстом задания» в 7 – 9 классах)</a:t>
            </a:r>
          </a:p>
        </p:txBody>
      </p:sp>
      <p:pic>
        <p:nvPicPr>
          <p:cNvPr id="7" name="Рисунок 6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142852"/>
            <a:ext cx="178595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428605"/>
            <a:ext cx="6447387" cy="92869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Мониторинги выявляют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1785926"/>
            <a:ext cx="7715304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Уровень </a:t>
            </a:r>
            <a:r>
              <a:rPr lang="ru-RU" sz="2400" b="1" dirty="0" err="1" smtClean="0">
                <a:solidFill>
                  <a:schemeClr val="tx1"/>
                </a:solidFill>
                <a:latin typeface="Calibri" pitchFamily="34" charset="0"/>
              </a:rPr>
              <a:t>сформированности</a:t>
            </a: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 у обучающихся </a:t>
            </a: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познавательных, регулятивных </a:t>
            </a: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универсальных учебных </a:t>
            </a: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действий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19932" y="3143248"/>
            <a:ext cx="7704137" cy="1357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Уровень </a:t>
            </a:r>
            <a:r>
              <a:rPr lang="ru-RU" b="1" dirty="0" err="1" smtClean="0">
                <a:solidFill>
                  <a:schemeClr val="tx1"/>
                </a:solidFill>
                <a:latin typeface="Calibri" pitchFamily="34" charset="0"/>
              </a:rPr>
              <a:t>сформированности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 у обучающихся разных видов функциональной грамотности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8629" y="4714884"/>
            <a:ext cx="7786742" cy="12858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Проблемные места в  </a:t>
            </a:r>
            <a:r>
              <a:rPr lang="ru-RU" sz="2400" b="1" dirty="0" err="1" smtClean="0">
                <a:solidFill>
                  <a:schemeClr val="tx1"/>
                </a:solidFill>
                <a:latin typeface="Calibri" pitchFamily="34" charset="0"/>
              </a:rPr>
              <a:t>сформированности</a:t>
            </a:r>
            <a:r>
              <a:rPr lang="ru-RU" sz="2400" b="1" dirty="0" smtClean="0">
                <a:solidFill>
                  <a:schemeClr val="tx1"/>
                </a:solidFill>
                <a:latin typeface="Calibri" pitchFamily="34" charset="0"/>
              </a:rPr>
              <a:t> универсальных учебных действий</a:t>
            </a:r>
          </a:p>
        </p:txBody>
      </p:sp>
      <p:pic>
        <p:nvPicPr>
          <p:cNvPr id="10" name="Рисунок 9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071802" y="2000240"/>
            <a:ext cx="4357718" cy="64294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Учителя-предметники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285860"/>
            <a:ext cx="7704667" cy="5286412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endParaRPr lang="ru-RU" b="1" dirty="0" smtClean="0">
              <a:latin typeface="Calibri" pitchFamily="34" charset="0"/>
            </a:endParaRPr>
          </a:p>
          <a:p>
            <a:pPr marL="457200" indent="-457200">
              <a:buNone/>
            </a:pPr>
            <a:r>
              <a:rPr lang="ru-RU" b="1" dirty="0" smtClean="0">
                <a:latin typeface="Calibri" pitchFamily="34" charset="0"/>
              </a:rPr>
              <a:t>	</a:t>
            </a:r>
          </a:p>
          <a:p>
            <a:pPr marL="457200" indent="-457200">
              <a:buNone/>
            </a:pPr>
            <a:r>
              <a:rPr lang="ru-RU" b="1" dirty="0" smtClean="0">
                <a:latin typeface="Calibri" pitchFamily="34" charset="0"/>
              </a:rPr>
              <a:t>	</a:t>
            </a:r>
            <a:r>
              <a:rPr lang="ru-RU" b="1" dirty="0" smtClean="0">
                <a:latin typeface="Calibri" pitchFamily="34" charset="0"/>
              </a:rPr>
              <a:t>.</a:t>
            </a:r>
            <a:endParaRPr lang="ru-RU" b="1" dirty="0" smtClean="0">
              <a:latin typeface="Calibri" pitchFamily="34" charset="0"/>
            </a:endParaRPr>
          </a:p>
          <a:p>
            <a:pPr marL="457200" indent="-457200" algn="r">
              <a:buNone/>
            </a:pPr>
            <a:endParaRPr lang="ru-RU" sz="2800" b="1" dirty="0" smtClean="0">
              <a:latin typeface="Calibri" pitchFamily="34" charset="0"/>
            </a:endParaRPr>
          </a:p>
          <a:p>
            <a:pPr marL="457200" indent="-457200" algn="r">
              <a:buNone/>
            </a:pPr>
            <a:endParaRPr lang="ru-RU" sz="2800" b="1" dirty="0" smtClean="0">
              <a:latin typeface="Calibri" pitchFamily="34" charset="0"/>
            </a:endParaRPr>
          </a:p>
          <a:p>
            <a:pPr marL="457200" indent="-457200" algn="r">
              <a:buNone/>
            </a:pPr>
            <a:endParaRPr lang="ru-RU" sz="2800" b="1" dirty="0" smtClean="0">
              <a:latin typeface="Calibri" pitchFamily="34" charset="0"/>
            </a:endParaRPr>
          </a:p>
          <a:p>
            <a:pPr marL="457200" indent="-457200" algn="r">
              <a:buNone/>
            </a:pPr>
            <a:endParaRPr lang="ru-RU" sz="2800" b="1" dirty="0" smtClean="0">
              <a:latin typeface="Calibri" pitchFamily="34" charset="0"/>
            </a:endParaRPr>
          </a:p>
          <a:p>
            <a:pPr marL="457200" indent="-457200" algn="r">
              <a:buNone/>
            </a:pPr>
            <a:endParaRPr lang="ru-RU" sz="2800" b="1" dirty="0" smtClean="0">
              <a:latin typeface="Calibri" pitchFamily="34" charset="0"/>
            </a:endParaRPr>
          </a:p>
          <a:p>
            <a:pPr marL="457200" indent="-457200" algn="r">
              <a:buNone/>
            </a:pPr>
            <a:endParaRPr lang="ru-RU" sz="2800" b="1" dirty="0" smtClean="0">
              <a:latin typeface="Calibri" pitchFamily="34" charset="0"/>
            </a:endParaRPr>
          </a:p>
          <a:p>
            <a:endParaRPr lang="ru-RU" dirty="0"/>
          </a:p>
        </p:txBody>
      </p:sp>
      <p:pic>
        <p:nvPicPr>
          <p:cNvPr id="4" name="Рисунок 3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6161635" cy="928694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Как улучшить результат?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5" name="Рисунок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142984"/>
            <a:ext cx="2286016" cy="21431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Скругленный прямоугольник 9"/>
          <p:cNvSpPr/>
          <p:nvPr/>
        </p:nvSpPr>
        <p:spPr>
          <a:xfrm>
            <a:off x="803646" y="3071810"/>
            <a:ext cx="7536709" cy="9286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Договаривались над каким умением, в каких классах, в какие сроки будут работать. Подбирали каждый сам задания для своего урока</a:t>
            </a:r>
            <a:endParaRPr lang="ru-RU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21505" y="4143380"/>
            <a:ext cx="7500990" cy="142876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Слабый эффект был, так как: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</a:rPr>
              <a:t>- 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не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каждый учитель мог самостоятельно выделить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действия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,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входящие в  умение, которые надо формировать;</a:t>
            </a:r>
            <a:endParaRPr lang="ru-RU" sz="20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-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не соблюдалась </a:t>
            </a:r>
            <a:r>
              <a:rPr lang="ru-RU" sz="2000" b="1" dirty="0" err="1" smtClean="0">
                <a:solidFill>
                  <a:schemeClr val="tx1"/>
                </a:solidFill>
                <a:latin typeface="Calibri" pitchFamily="34" charset="0"/>
              </a:rPr>
              <a:t>поэтапность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 формирования 	действия.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ru-RU" sz="2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57224" y="5715016"/>
            <a:ext cx="7429552" cy="7143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alibri" pitchFamily="34" charset="0"/>
              </a:rPr>
              <a:t> 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Было принято управленческое решение: </a:t>
            </a:r>
            <a:r>
              <a:rPr lang="ru-RU" sz="2000" b="1" smtClean="0">
                <a:solidFill>
                  <a:schemeClr val="tx1"/>
                </a:solidFill>
                <a:latin typeface="Calibri" pitchFamily="34" charset="0"/>
              </a:rPr>
              <a:t>организовать </a:t>
            </a:r>
            <a:r>
              <a:rPr lang="ru-RU" sz="2000" b="1" smtClean="0">
                <a:solidFill>
                  <a:schemeClr val="tx1"/>
                </a:solidFill>
                <a:latin typeface="Calibri" pitchFamily="34" charset="0"/>
              </a:rPr>
              <a:t>общую работу </a:t>
            </a:r>
            <a:r>
              <a:rPr lang="ru-RU" sz="2000" b="1" dirty="0" smtClean="0">
                <a:solidFill>
                  <a:schemeClr val="tx1"/>
                </a:solidFill>
                <a:latin typeface="Calibri" pitchFamily="34" charset="0"/>
              </a:rPr>
              <a:t>со всем коллективом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6161635" cy="928694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Алгоритм деятельности педагогической команды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82133" y="1714488"/>
            <a:ext cx="7704667" cy="457203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ru-RU" b="1" dirty="0" smtClean="0">
                <a:latin typeface="Calibri" pitchFamily="34" charset="0"/>
              </a:rPr>
              <a:t>Определить умение над которым будем работать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latin typeface="Calibri" pitchFamily="34" charset="0"/>
              </a:rPr>
              <a:t>Выделить какие действия входят в умение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latin typeface="Calibri" pitchFamily="34" charset="0"/>
              </a:rPr>
              <a:t>Определить </a:t>
            </a:r>
            <a:r>
              <a:rPr lang="ru-RU" b="1" dirty="0" smtClean="0"/>
              <a:t>каким способом будем формировать действие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latin typeface="Calibri" pitchFamily="34" charset="0"/>
              </a:rPr>
              <a:t>Определить сроки работы над формированием умения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latin typeface="Calibri" pitchFamily="34" charset="0"/>
              </a:rPr>
              <a:t>Разработать единые действия педагогов по формированию умения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latin typeface="Calibri" pitchFamily="34" charset="0"/>
              </a:rPr>
              <a:t>Соблюдать </a:t>
            </a:r>
            <a:r>
              <a:rPr lang="ru-RU" b="1" dirty="0" err="1" smtClean="0">
                <a:latin typeface="Calibri" pitchFamily="34" charset="0"/>
              </a:rPr>
              <a:t>поэтапность</a:t>
            </a:r>
            <a:r>
              <a:rPr lang="ru-RU" b="1" dirty="0" smtClean="0">
                <a:latin typeface="Calibri" pitchFamily="34" charset="0"/>
              </a:rPr>
              <a:t> формирования умственного действия.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latin typeface="Calibri" pitchFamily="34" charset="0"/>
              </a:rPr>
              <a:t>Выявить эффективные педагогические практики и распространить в коллективе</a:t>
            </a:r>
            <a:endParaRPr lang="ru-RU" b="1" dirty="0">
              <a:latin typeface="Calibri" pitchFamily="34" charset="0"/>
            </a:endParaRPr>
          </a:p>
        </p:txBody>
      </p:sp>
      <p:pic>
        <p:nvPicPr>
          <p:cNvPr id="4" name="Рисунок 3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500990" cy="78579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Применение алгоритма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2" y="785793"/>
          <a:ext cx="7786742" cy="585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224"/>
                <a:gridCol w="4310518"/>
              </a:tblGrid>
              <a:tr h="5897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Шаги</a:t>
                      </a:r>
                      <a:r>
                        <a:rPr lang="ru-RU" baseline="0" dirty="0" smtClean="0">
                          <a:latin typeface="Calibri" pitchFamily="34" charset="0"/>
                        </a:rPr>
                        <a:t> алгоритма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alibri" pitchFamily="34" charset="0"/>
                        </a:rPr>
                        <a:t>Деятельность педагогической команды</a:t>
                      </a:r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62462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Calibri" pitchFamily="34" charset="0"/>
                        </a:rPr>
                        <a:t>1. Определить умение над которым будем работать.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Calibri" pitchFamily="34" charset="0"/>
                        </a:rPr>
                        <a:t>Умение работать с текстом задания.</a:t>
                      </a:r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24985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Calibri" pitchFamily="34" charset="0"/>
                        </a:rPr>
                        <a:t>2. Определить</a:t>
                      </a:r>
                      <a:r>
                        <a:rPr lang="ru-RU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ru-RU" sz="1800" b="1" dirty="0" smtClean="0">
                          <a:latin typeface="Calibri" pitchFamily="34" charset="0"/>
                        </a:rPr>
                        <a:t>какие действия входят в умение </a:t>
                      </a:r>
                    </a:p>
                    <a:p>
                      <a:endParaRPr lang="ru-RU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ru-RU" sz="1800" b="1" dirty="0" smtClean="0">
                          <a:latin typeface="Calibri" pitchFamily="34" charset="0"/>
                        </a:rPr>
                        <a:t>В умении</a:t>
                      </a:r>
                      <a:r>
                        <a:rPr lang="ru-RU" sz="1800" b="1" baseline="0" dirty="0" smtClean="0">
                          <a:latin typeface="Calibri" pitchFamily="34" charset="0"/>
                        </a:rPr>
                        <a:t> работать с текстом задания выделили действия: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latin typeface="Calibri" pitchFamily="34" charset="0"/>
                        </a:rPr>
                        <a:t>выделять условие</a:t>
                      </a:r>
                      <a:r>
                        <a:rPr lang="ru-RU" sz="1800" b="1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ru-RU" sz="1800" b="1" dirty="0" smtClean="0">
                          <a:latin typeface="Calibri" pitchFamily="34" charset="0"/>
                        </a:rPr>
                        <a:t>и требование задания;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latin typeface="Calibri" pitchFamily="34" charset="0"/>
                        </a:rPr>
                        <a:t>составлять план выполнения;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dirty="0" smtClean="0">
                          <a:latin typeface="Calibri" pitchFamily="34" charset="0"/>
                        </a:rPr>
                        <a:t> осуществлять контроль учебных действий по плану;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ru-RU" sz="1800" b="1" dirty="0" smtClean="0">
                          <a:latin typeface="Calibri" pitchFamily="34" charset="0"/>
                        </a:rPr>
                        <a:t>- оценивать выполнение задания</a:t>
                      </a:r>
                      <a:r>
                        <a:rPr lang="ru-RU" sz="1800" b="1" baseline="0" dirty="0" smtClean="0">
                          <a:latin typeface="Calibri" pitchFamily="34" charset="0"/>
                        </a:rPr>
                        <a:t> по критериям.</a:t>
                      </a:r>
                      <a:endParaRPr lang="ru-RU" sz="1800" b="1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09520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Calibri" pitchFamily="34" charset="0"/>
                        </a:rPr>
                        <a:t>3. </a:t>
                      </a:r>
                      <a:r>
                        <a:rPr lang="ru-RU" sz="1800" b="1" dirty="0" smtClean="0">
                          <a:latin typeface="Calibri" pitchFamily="34" charset="0"/>
                        </a:rPr>
                        <a:t>Определить каким способом будем формировать действие </a:t>
                      </a:r>
                    </a:p>
                    <a:p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Calibri" pitchFamily="34" charset="0"/>
                        </a:rPr>
                        <a:t>Освоили теорию поэтапного формирования умственных действий</a:t>
                      </a:r>
                      <a:r>
                        <a:rPr lang="ru-RU" sz="1800" b="1" smtClean="0">
                          <a:latin typeface="Calibri" pitchFamily="34" charset="0"/>
                        </a:rPr>
                        <a:t>;</a:t>
                      </a:r>
                      <a:r>
                        <a:rPr lang="ru-RU" sz="1800" b="1" baseline="0" smtClean="0">
                          <a:latin typeface="Calibri" pitchFamily="34" charset="0"/>
                        </a:rPr>
                        <a:t> </a:t>
                      </a:r>
                      <a:r>
                        <a:rPr lang="ru-RU" sz="1800" b="1" smtClean="0">
                          <a:latin typeface="Calibri" pitchFamily="34" charset="0"/>
                        </a:rPr>
                        <a:t>педагогический прием </a:t>
                      </a:r>
                      <a:r>
                        <a:rPr lang="ru-RU" sz="1800" b="1" dirty="0" smtClean="0">
                          <a:latin typeface="Calibri" pitchFamily="34" charset="0"/>
                        </a:rPr>
                        <a:t>«Я - Мы – Ты»</a:t>
                      </a:r>
                    </a:p>
                  </a:txBody>
                  <a:tcPr/>
                </a:tc>
              </a:tr>
              <a:tr h="96736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Calibri" pitchFamily="34" charset="0"/>
                        </a:rPr>
                        <a:t>4. Определить сроки работы над формированием умения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</a:rPr>
                        <a:t>Работали поэтапно в течение учебного года. Четверть</a:t>
                      </a:r>
                      <a:r>
                        <a:rPr lang="ru-RU" sz="1800" b="1" baseline="0" dirty="0" smtClean="0">
                          <a:latin typeface="Calibri" pitchFamily="34" charset="0"/>
                        </a:rPr>
                        <a:t> – одно действие.</a:t>
                      </a:r>
                      <a:endParaRPr lang="ru-RU" sz="1800" b="1" dirty="0" smtClean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500990" cy="78579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Применение алгоритма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2" y="785793"/>
          <a:ext cx="7786742" cy="5618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224"/>
                <a:gridCol w="4310518"/>
              </a:tblGrid>
              <a:tr h="589724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libri" pitchFamily="34" charset="0"/>
                        </a:rPr>
                        <a:t>Шаги</a:t>
                      </a:r>
                      <a:r>
                        <a:rPr lang="ru-RU" b="1" baseline="0" dirty="0" smtClean="0">
                          <a:latin typeface="Calibri" pitchFamily="34" charset="0"/>
                        </a:rPr>
                        <a:t> алгоритма</a:t>
                      </a:r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libri" pitchFamily="34" charset="0"/>
                        </a:rPr>
                        <a:t>Деятельность педагогической команды</a:t>
                      </a:r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8972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Calibri" pitchFamily="34" charset="0"/>
                        </a:rPr>
                        <a:t>5. Разработать единые действия педагогов по формированию умения</a:t>
                      </a:r>
                    </a:p>
                    <a:p>
                      <a:pPr algn="l"/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Calibri" pitchFamily="34" charset="0"/>
                        </a:rPr>
                        <a:t>Совместная разработка  учебного диалога для формирования схемы ориентировочной основы действия</a:t>
                      </a:r>
                    </a:p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Диалог, направленный </a:t>
                      </a:r>
                    </a:p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на понимание условия и требования задания: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Что дано в условии задания?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Что нужно выполнить?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Что получите в результате выполнения задания?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2)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Добавляется вопрос н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а планирование: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Какие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действия нужно выполнить, чтобы получить результат?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Запиши эти действия (это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будут критерии оценки)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3) Проконтролируй выполнения действий по плану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(действие контроля)</a:t>
                      </a:r>
                      <a:endParaRPr lang="ru-RU" sz="1800" b="1" dirty="0" smtClean="0">
                        <a:solidFill>
                          <a:schemeClr val="tx1"/>
                        </a:solidFill>
                        <a:latin typeface="Calibri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4)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Times New Roman" panose="02020603050405020304" pitchFamily="18" charset="0"/>
                        </a:rPr>
                        <a:t>Оцени успешность выполнения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критериям (действие оценки)</a:t>
                      </a:r>
                      <a:endParaRPr lang="ru-RU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6072230" cy="171448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Применение алгоритма</a:t>
            </a:r>
            <a:endParaRPr lang="ru-RU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28662" y="1928801"/>
          <a:ext cx="7929618" cy="267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008"/>
                <a:gridCol w="4389610"/>
              </a:tblGrid>
              <a:tr h="457683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libri" pitchFamily="34" charset="0"/>
                        </a:rPr>
                        <a:t>Шаги</a:t>
                      </a:r>
                      <a:r>
                        <a:rPr lang="ru-RU" b="1" baseline="0" dirty="0" smtClean="0">
                          <a:latin typeface="Calibri" pitchFamily="34" charset="0"/>
                        </a:rPr>
                        <a:t> алгоритма</a:t>
                      </a:r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Calibri" pitchFamily="34" charset="0"/>
                        </a:rPr>
                        <a:t>Деятельность педагогической команды</a:t>
                      </a:r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96590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Calibri" pitchFamily="34" charset="0"/>
                        </a:rPr>
                        <a:t>6. Соблюдать </a:t>
                      </a:r>
                      <a:r>
                        <a:rPr lang="ru-RU" b="1" dirty="0" err="1" smtClean="0">
                          <a:latin typeface="Calibri" pitchFamily="34" charset="0"/>
                        </a:rPr>
                        <a:t>поэтапность</a:t>
                      </a:r>
                      <a:r>
                        <a:rPr lang="ru-RU" b="1" dirty="0" smtClean="0">
                          <a:latin typeface="Calibri" pitchFamily="34" charset="0"/>
                        </a:rPr>
                        <a:t> формирования умственного действия.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Calibri" pitchFamily="34" charset="0"/>
                        </a:rPr>
                        <a:t>Поэтапное формирование каждого действия.</a:t>
                      </a:r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125568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Calibri" pitchFamily="34" charset="0"/>
                        </a:rPr>
                        <a:t>7. Выявить эффективные педагогические практики и распространить в коллективе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1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latin typeface="Calibri" pitchFamily="34" charset="0"/>
                        </a:rPr>
                        <a:t>Создание группы в </a:t>
                      </a:r>
                      <a:r>
                        <a:rPr lang="en-US" b="1" dirty="0" err="1" smtClean="0">
                          <a:latin typeface="Calibri" pitchFamily="34" charset="0"/>
                        </a:rPr>
                        <a:t>WhatsApp</a:t>
                      </a:r>
                      <a:r>
                        <a:rPr lang="ru-RU" b="1" dirty="0" smtClean="0">
                          <a:latin typeface="Calibri" pitchFamily="34" charset="0"/>
                        </a:rPr>
                        <a:t>.</a:t>
                      </a:r>
                    </a:p>
                    <a:p>
                      <a:pPr algn="l"/>
                      <a:r>
                        <a:rPr lang="ru-RU" b="1" dirty="0" smtClean="0">
                          <a:latin typeface="Calibri" pitchFamily="34" charset="0"/>
                        </a:rPr>
                        <a:t>Видеофрагменты</a:t>
                      </a:r>
                      <a:r>
                        <a:rPr lang="ru-RU" b="1" baseline="0" dirty="0" smtClean="0">
                          <a:latin typeface="Calibri" pitchFamily="34" charset="0"/>
                        </a:rPr>
                        <a:t> уроков, оценивание.</a:t>
                      </a:r>
                      <a:endParaRPr lang="ru-RU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 descr="C:\Users\Ступина\Desktop\эмблема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42852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7429552" cy="8572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Calibri" pitchFamily="34" charset="0"/>
                <a:cs typeface="Times New Roman" panose="02020603050405020304" pitchFamily="18" charset="0"/>
              </a:rPr>
              <a:t>Поэтапное формирование у обучающихся действия оценивать решение задания по критериям</a:t>
            </a:r>
            <a:endParaRPr lang="ru-RU" sz="2400" dirty="0">
              <a:latin typeface="Calibri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57224" y="928669"/>
          <a:ext cx="8286776" cy="5774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693"/>
                <a:gridCol w="2737596"/>
                <a:gridCol w="3477487"/>
              </a:tblGrid>
              <a:tr h="15354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Теория поэтапного формирования умственных действий</a:t>
                      </a: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(Гальперин П.Я., Талызина Н.Ф.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Calibri" pitchFamily="34" charset="0"/>
                        </a:rPr>
                        <a:t>Цель этапа</a:t>
                      </a:r>
                      <a:endParaRPr lang="ru-RU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Педагогический приём реализации поэтапного освоения учебного действия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 pitchFamily="34" charset="0"/>
                          <a:ea typeface="Times New Roman"/>
                        </a:rPr>
                        <a:t>«Я – Мы - Ты»</a:t>
                      </a:r>
                    </a:p>
                  </a:txBody>
                  <a:tcPr/>
                </a:tc>
              </a:tr>
              <a:tr h="19267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/>
                        </a:rPr>
                        <a:t>1. Формирование мотивации действия</a:t>
                      </a:r>
                    </a:p>
                  </a:txBody>
                  <a:tcPr marL="11199" marR="1119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 Осознание </a:t>
                      </a: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/>
                        </a:rPr>
                        <a:t>учащимися необходимости  овладения конкретным способом </a:t>
                      </a: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учебного </a:t>
                      </a: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/>
                        </a:rPr>
                        <a:t>действия </a:t>
                      </a: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для </a:t>
                      </a: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/>
                        </a:rPr>
                        <a:t>руководства собственной </a:t>
                      </a: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деятельностью</a:t>
                      </a:r>
                      <a:r>
                        <a:rPr lang="ru-RU" sz="1600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по оцениванию решения задания по критериям</a:t>
                      </a:r>
                      <a:endParaRPr lang="ru-RU" sz="1600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11199" marR="1119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/>
                          <a:ea typeface="Times New Roman"/>
                        </a:rPr>
                        <a:t> </a:t>
                      </a:r>
                      <a:r>
                        <a:rPr lang="ru-RU" sz="1600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 </a:t>
                      </a: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«Я» – Я делаю.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Учитель демонстрирует действия, которым хочет научить учеников.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 smtClean="0">
                        <a:latin typeface="Calibri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Calibri" pitchFamily="34" charset="0"/>
                          <a:cs typeface="Times New Roman" panose="02020603050405020304" pitchFamily="18" charset="0"/>
                        </a:rPr>
                        <a:t>Демонстрация учителем оценки решения задания  по критериям</a:t>
                      </a:r>
                      <a:endParaRPr lang="ru-RU" sz="1600" b="1" dirty="0">
                        <a:effectLst/>
                        <a:latin typeface="Calibri" pitchFamily="34" charset="0"/>
                        <a:ea typeface="Times New Roman"/>
                      </a:endParaRPr>
                    </a:p>
                  </a:txBody>
                  <a:tcPr marL="11199" marR="11199" marT="0" marB="0"/>
                </a:tc>
              </a:tr>
              <a:tr h="2288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2. Формирование схемы ориентировочной основы действия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Calibri" pitchFamily="34" charset="0"/>
                          <a:ea typeface="Times New Roman"/>
                        </a:rPr>
                        <a:t>Построение ориентировочной основы способа действия (ООД), выполнение действия изученным способом под руководством учителя с помощью  ООД</a:t>
                      </a:r>
                      <a:endParaRPr lang="ru-RU" sz="1600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«Мы» - Я делаю, ты помогаешь.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Calibri" pitchFamily="34" charset="0"/>
                          <a:ea typeface="Times New Roman"/>
                        </a:rPr>
                        <a:t>Учитель выполняет действия, при этом некоторую часть работы поручает детям. Дети участвуют в выполнении действия. </a:t>
                      </a:r>
                      <a:endParaRPr lang="ru-RU" sz="1600" dirty="0" smtClean="0">
                        <a:effectLst/>
                        <a:latin typeface="Calibri" pitchFamily="34" charset="0"/>
                        <a:ea typeface="Times New Roman"/>
                      </a:endParaRPr>
                    </a:p>
                    <a:p>
                      <a:pPr algn="just"/>
                      <a:r>
                        <a:rPr lang="ru-RU" sz="1600" b="1" dirty="0" smtClean="0">
                          <a:latin typeface="Calibri" pitchFamily="34" charset="0"/>
                          <a:cs typeface="Times New Roman" panose="02020603050405020304" pitchFamily="18" charset="0"/>
                        </a:rPr>
                        <a:t>Совместное оценивание учителем и учащимися решения задания по критериям</a:t>
                      </a:r>
                      <a:endParaRPr lang="ru-RU" sz="1600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1863</TotalTime>
  <Words>1151</Words>
  <Application>Microsoft Office PowerPoint</Application>
  <PresentationFormat>Экран (4:3)</PresentationFormat>
  <Paragraphs>169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Параллакс</vt:lpstr>
      <vt:lpstr>                               </vt:lpstr>
      <vt:lpstr>Внутренняя система оценки качества образования</vt:lpstr>
      <vt:lpstr>Мониторинги выявляют</vt:lpstr>
      <vt:lpstr>Как улучшить результат?</vt:lpstr>
      <vt:lpstr>Алгоритм деятельности педагогической команды</vt:lpstr>
      <vt:lpstr>Применение алгоритма</vt:lpstr>
      <vt:lpstr>Применение алгоритма</vt:lpstr>
      <vt:lpstr>Применение алгоритма</vt:lpstr>
      <vt:lpstr>Поэтапное формирование у обучающихся действия оценивать решение задания по критериям</vt:lpstr>
      <vt:lpstr>Поэтапное формирование у обучающихся действия оценивать решение задания по критериям</vt:lpstr>
      <vt:lpstr>Поэтапное формирование у обучающихся действия оценивать решение задания по критериям</vt:lpstr>
      <vt:lpstr>  Алгоритм деятельности педагогической команды по формированию естественнонаучной грамотности   </vt:lpstr>
      <vt:lpstr>Этапы формирования у обучающихся ЕНГ</vt:lpstr>
      <vt:lpstr>Этапы формирования у обучающихся ЕНГ</vt:lpstr>
      <vt:lpstr>Этапы формирования у обучающихся ЕНГ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ОБЛАСТНОЙ ФОРУМ РАБОТНИКОВ СИСТЕМЫ ОБРАЗОВАНИЯ ОМСКОЙ ОБЛАСТИ  «Национальный проект «Образование»: шаг в будущее»</dc:title>
  <dc:creator>user</dc:creator>
  <cp:lastModifiedBy>Ступина</cp:lastModifiedBy>
  <cp:revision>289</cp:revision>
  <dcterms:created xsi:type="dcterms:W3CDTF">2020-08-20T03:22:55Z</dcterms:created>
  <dcterms:modified xsi:type="dcterms:W3CDTF">2022-05-16T03:55:05Z</dcterms:modified>
</cp:coreProperties>
</file>